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Amatic SC"/>
      <p:regular r:id="rId27"/>
      <p:bold r:id="rId28"/>
    </p:embeddedFont>
    <p:embeddedFont>
      <p:font typeface="Source Code Pro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952">
          <p15:clr>
            <a:srgbClr val="9AA0A6"/>
          </p15:clr>
        </p15:guide>
        <p15:guide id="4" orient="horz" pos="1952">
          <p15:clr>
            <a:srgbClr val="9AA0A6"/>
          </p15:clr>
        </p15:guide>
        <p15:guide id="5" orient="horz" pos="103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73442C9-FF8B-4D6F-93CD-33762C1E350B}">
  <a:tblStyle styleId="{273442C9-FF8B-4D6F-93CD-33762C1E35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2CA2B7C-B55D-4930-B3F5-82970514FA7D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880"/>
        <p:guide pos="1952" orient="horz"/>
        <p:guide pos="1952" orient="horz"/>
        <p:guide pos="103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AmaticSC-bold.fntdata"/><Relationship Id="rId27" Type="http://schemas.openxmlformats.org/officeDocument/2006/relationships/font" Target="fonts/AmaticSC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SourceCodePr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74f4c3c80_23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74f4c3c80_23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Changing the curriculum, </a:t>
            </a:r>
            <a:r>
              <a:rPr lang="en"/>
              <a:t>Pressure</a:t>
            </a:r>
            <a:r>
              <a:rPr lang="en"/>
              <a:t> from EU to invest in </a:t>
            </a:r>
            <a:r>
              <a:rPr lang="en"/>
              <a:t>environmental</a:t>
            </a:r>
            <a:r>
              <a:rPr lang="en"/>
              <a:t> awareness education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74f4c3c80_17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74f4c3c80_17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74f4c3c80_2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74f4c3c80_2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74f4c3c80_2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74f4c3c80_2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74f4c3c80_1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74f4c3c80_1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74f4c3c80_17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74f4c3c80_17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74f4c3c80_1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74f4c3c80_1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74f4c3c80_1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74f4c3c80_1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74f4c3c80_1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74f4c3c80_1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74f4c3c80_1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74f4c3c80_1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74f4c3c8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74f4c3c8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74f4c3c80_17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74f4c3c80_17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74f4c3c80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74f4c3c8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74f4c3c80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74f4c3c80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We will be targeting also parents - to get to the main target group, parents like games with learning note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74f4c3c80_1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74f4c3c80_1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74f4c3c80_23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74f4c3c80_23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74f4c3c80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74f4c3c80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74f4c3c80_17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74f4c3c80_17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74f4c3c80_2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74f4c3c80_2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Relationship Id="rId4" Type="http://schemas.openxmlformats.org/officeDocument/2006/relationships/image" Target="../media/image16.jpg"/><Relationship Id="rId5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6.gif"/><Relationship Id="rId5" Type="http://schemas.openxmlformats.org/officeDocument/2006/relationships/image" Target="../media/image5.jp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648410" y="457513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Hack </a:t>
            </a:r>
            <a:endParaRPr sz="9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the waste</a:t>
            </a:r>
            <a:endParaRPr sz="96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214391" y="39666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tic SC"/>
                <a:ea typeface="Amatic SC"/>
                <a:cs typeface="Amatic SC"/>
                <a:sym typeface="Amatic SC"/>
              </a:rPr>
              <a:t>Team: Lucky 7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040" y="-1993502"/>
            <a:ext cx="9013852" cy="5143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525" y="1396000"/>
            <a:ext cx="4183574" cy="37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/>
          <p:nvPr/>
        </p:nvSpPr>
        <p:spPr>
          <a:xfrm>
            <a:off x="0" y="75"/>
            <a:ext cx="9144000" cy="15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640300"/>
            <a:ext cx="8520600" cy="21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Government structures: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Ministry of Education and Science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Estlat.eu (grant support)</a:t>
            </a:r>
            <a:endParaRPr sz="2000"/>
          </a:p>
        </p:txBody>
      </p:sp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sponsors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8050" y="3518575"/>
            <a:ext cx="3076569" cy="10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/>
          <p:nvPr/>
        </p:nvSpPr>
        <p:spPr>
          <a:xfrm>
            <a:off x="0" y="75"/>
            <a:ext cx="9144000" cy="15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graphicFrame>
        <p:nvGraphicFramePr>
          <p:cNvPr id="142" name="Google Shape;142;p23"/>
          <p:cNvGraphicFramePr/>
          <p:nvPr/>
        </p:nvGraphicFramePr>
        <p:xfrm>
          <a:off x="1330350" y="1640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{273442C9-FF8B-4D6F-93CD-33762C1E350B}</a:tableStyleId>
              </a:tblPr>
              <a:tblGrid>
                <a:gridCol w="3197925"/>
                <a:gridCol w="3197925"/>
              </a:tblGrid>
              <a:tr h="340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STRENGTHS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WEAKNESS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1192400"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I</a:t>
                      </a:r>
                      <a:r>
                        <a:rPr lang="en" sz="1100"/>
                        <a:t>nspire behavioral changes</a:t>
                      </a:r>
                      <a:endParaRPr sz="1100"/>
                    </a:p>
                    <a:p>
                      <a:pPr indent="-2984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Learning and informing through fun and excitement</a:t>
                      </a:r>
                      <a:endParaRPr sz="1100"/>
                    </a:p>
                    <a:p>
                      <a:pPr indent="-2984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Free for users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Can be copied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If the game is not continuously upgraded with new stuff, there is the risk that we we lose the players that we gained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40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OPPORTUNITIES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THREATS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1357250"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Can reach a large circle of our target group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Opportunities (online game, changeable, upgradable, etc.)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b="1" lang="en" sz="1100"/>
                        <a:t>Scale up</a:t>
                      </a:r>
                      <a:r>
                        <a:rPr lang="en" sz="1100"/>
                        <a:t> the project with </a:t>
                      </a:r>
                      <a:r>
                        <a:rPr b="1" lang="en" sz="1100"/>
                        <a:t>interactive stands</a:t>
                      </a:r>
                      <a:r>
                        <a:rPr lang="en" sz="1100"/>
                        <a:t> in public places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No financial support (investors, sponsors)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Dependence from the partners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/>
          <p:nvPr/>
        </p:nvSpPr>
        <p:spPr>
          <a:xfrm>
            <a:off x="0" y="75"/>
            <a:ext cx="4788300" cy="15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Estimated costs</a:t>
            </a:r>
            <a:endParaRPr/>
          </a:p>
        </p:txBody>
      </p:sp>
      <p:graphicFrame>
        <p:nvGraphicFramePr>
          <p:cNvPr id="149" name="Google Shape;149;p24"/>
          <p:cNvGraphicFramePr/>
          <p:nvPr/>
        </p:nvGraphicFramePr>
        <p:xfrm>
          <a:off x="494831" y="16913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{82CA2B7C-B55D-4930-B3F5-82970514FA7D}</a:tableStyleId>
              </a:tblPr>
              <a:tblGrid>
                <a:gridCol w="886775"/>
                <a:gridCol w="3874225"/>
                <a:gridCol w="2006000"/>
                <a:gridCol w="1506650"/>
              </a:tblGrid>
              <a:tr h="348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No.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Action item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Period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Expense (EUR)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48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Developing the Game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 months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6000 €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Creation of the teaser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December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500 €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Social media advertising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 months and more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1000 €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Sponsors advertising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 months and more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None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0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Game reviews - YouTube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 months and more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None and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1000 €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Schools and Kindergarten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 months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None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Interactive stands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Depends on the duration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9000 €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8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Together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17500 € - (8500 €)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/>
          </a:blip>
          <a:srcRect b="23592" l="0" r="0" t="23708"/>
          <a:stretch/>
        </p:blipFill>
        <p:spPr>
          <a:xfrm>
            <a:off x="4788250" y="75"/>
            <a:ext cx="4355750" cy="151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>
            <a:off x="0" y="63"/>
            <a:ext cx="3879000" cy="15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Plan</a:t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825" y="0"/>
            <a:ext cx="5430176" cy="151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273025" y="1803300"/>
            <a:ext cx="85206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Starting phase: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79900"/>
            <a:ext cx="8732821" cy="26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/>
          <p:nvPr/>
        </p:nvSpPr>
        <p:spPr>
          <a:xfrm>
            <a:off x="2343600" y="4547925"/>
            <a:ext cx="11847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Code Pro"/>
                <a:ea typeface="Source Code Pro"/>
                <a:cs typeface="Source Code Pro"/>
                <a:sym typeface="Source Code Pro"/>
              </a:rPr>
              <a:t>Intense activity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Code Pro"/>
                <a:ea typeface="Source Code Pro"/>
                <a:cs typeface="Source Code Pro"/>
                <a:sym typeface="Source Code Pro"/>
              </a:rPr>
              <a:t>Activity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0" y="75"/>
            <a:ext cx="9144000" cy="15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7959" l="0" r="1642" t="-7960"/>
          <a:stretch/>
        </p:blipFill>
        <p:spPr>
          <a:xfrm>
            <a:off x="0" y="2744122"/>
            <a:ext cx="9144002" cy="338113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Marketing plan -ADVERTISING</a:t>
            </a:r>
            <a:endParaRPr/>
          </a:p>
        </p:txBody>
      </p:sp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311700" y="164030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Teaser/Trailer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Launch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Daily posts (</a:t>
            </a:r>
            <a:r>
              <a:rPr lang="en"/>
              <a:t>Instagram, FB page, Twitter page, YouTube)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Reviews by game influencers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Kids TV channels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6900" y="277125"/>
            <a:ext cx="2398345" cy="1672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/>
          <p:nvPr/>
        </p:nvSpPr>
        <p:spPr>
          <a:xfrm>
            <a:off x="0" y="75"/>
            <a:ext cx="9144000" cy="15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 PROMOTION</a:t>
            </a:r>
            <a:endParaRPr/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311700" y="1630119"/>
            <a:ext cx="41691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Interactive stands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Public locations: Festivals, shopping malls (kids room), airports, restaurants, </a:t>
            </a:r>
            <a:r>
              <a:rPr lang="en"/>
              <a:t>fuel stations</a:t>
            </a:r>
            <a:r>
              <a:rPr lang="en"/>
              <a:t>, </a:t>
            </a:r>
            <a:r>
              <a:rPr lang="en"/>
              <a:t>libraries</a:t>
            </a:r>
            <a:r>
              <a:rPr lang="en"/>
              <a:t> etc.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204" y="0"/>
            <a:ext cx="301939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/>
          <p:nvPr/>
        </p:nvSpPr>
        <p:spPr>
          <a:xfrm>
            <a:off x="0" y="75"/>
            <a:ext cx="9144000" cy="15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Competition</a:t>
            </a:r>
            <a:endParaRPr/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640300"/>
            <a:ext cx="8703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Garbage </a:t>
            </a:r>
            <a:r>
              <a:rPr lang="en"/>
              <a:t>simulator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Racing games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Recycle City games (Dumptown Game, Recycle City Challenge)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946065"/>
            <a:ext cx="3662405" cy="219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0450" y="185811"/>
            <a:ext cx="1343150" cy="11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0227" y="2946065"/>
            <a:ext cx="3662396" cy="219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0453" y="2946065"/>
            <a:ext cx="1543549" cy="2197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>
            <a:off x="0" y="75"/>
            <a:ext cx="9144000" cy="15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 rotWithShape="1">
          <a:blip r:embed="rId3">
            <a:alphaModFix/>
          </a:blip>
          <a:srcRect b="9640" l="10836" r="22188" t="4204"/>
          <a:stretch/>
        </p:blipFill>
        <p:spPr>
          <a:xfrm>
            <a:off x="0" y="3098475"/>
            <a:ext cx="2826076" cy="20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 rotWithShape="1">
          <a:blip r:embed="rId4">
            <a:alphaModFix/>
          </a:blip>
          <a:srcRect b="12717" l="18304" r="13875" t="24696"/>
          <a:stretch/>
        </p:blipFill>
        <p:spPr>
          <a:xfrm>
            <a:off x="2779025" y="3098475"/>
            <a:ext cx="3939624" cy="20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Game </a:t>
            </a:r>
            <a:r>
              <a:rPr lang="en"/>
              <a:t>itself   -   Recycle racer</a:t>
            </a:r>
            <a:endParaRPr/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311700" y="164030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Garbage Truck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Collecting the right waste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Competition for points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Difficulty levels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 rotWithShape="1">
          <a:blip r:embed="rId5">
            <a:alphaModFix/>
          </a:blip>
          <a:srcRect b="0" l="0" r="0" t="10706"/>
          <a:stretch/>
        </p:blipFill>
        <p:spPr>
          <a:xfrm>
            <a:off x="6090287" y="3098475"/>
            <a:ext cx="3053712" cy="20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</a:t>
            </a:r>
            <a:endParaRPr/>
          </a:p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3D - City 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trucks for each garbage 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Colors of the garbage are similar </a:t>
            </a:r>
            <a:br>
              <a:rPr lang="en"/>
            </a:br>
            <a:r>
              <a:rPr lang="en"/>
              <a:t>as the garbage recycle bins</a:t>
            </a:r>
            <a:endParaRPr/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825" y="2842825"/>
            <a:ext cx="4478176" cy="230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 rotWithShape="1">
          <a:blip r:embed="rId4">
            <a:alphaModFix/>
          </a:blip>
          <a:srcRect b="18139" l="39537" r="90" t="11442"/>
          <a:stretch/>
        </p:blipFill>
        <p:spPr>
          <a:xfrm>
            <a:off x="0" y="2842825"/>
            <a:ext cx="4665824" cy="23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in the game / RULES OF THE GAME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Collecting the correct garbage type to gain points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Picking up a wrong type will result in minus points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Changing garbage truck to pick up other garbage types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0" l="0" r="0" t="29691"/>
          <a:stretch/>
        </p:blipFill>
        <p:spPr>
          <a:xfrm>
            <a:off x="0" y="3092327"/>
            <a:ext cx="9143998" cy="205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75"/>
            <a:ext cx="9144000" cy="15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50350" y="1640300"/>
            <a:ext cx="8520600" cy="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quantity of garbage produced daily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Insufficient</a:t>
            </a:r>
            <a:r>
              <a:rPr lang="en"/>
              <a:t> </a:t>
            </a:r>
            <a:r>
              <a:rPr lang="en"/>
              <a:t>knowledge</a:t>
            </a:r>
            <a:r>
              <a:rPr lang="en"/>
              <a:t> about recycling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question mark"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750" y="3156098"/>
            <a:ext cx="1546075" cy="15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3" y="2790825"/>
            <a:ext cx="3183630" cy="208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3500"/>
            <a:ext cx="9143994" cy="457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3737" y="361050"/>
            <a:ext cx="4036526" cy="24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75"/>
            <a:ext cx="9144000" cy="15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 - Recycle racers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64030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Main purpose: to educate children, youth or an adult about proper recycling / to </a:t>
            </a:r>
            <a:r>
              <a:rPr b="1" lang="en"/>
              <a:t>inspire behavioral changes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Goals of the Game: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each garbage type should be recycled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Rise awareness with interesting facts and through game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8518" l="2657" r="0" t="-5099"/>
          <a:stretch/>
        </p:blipFill>
        <p:spPr>
          <a:xfrm flipH="1">
            <a:off x="3129800" y="1167925"/>
            <a:ext cx="6014200" cy="3975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>
            <a:off x="0" y="75"/>
            <a:ext cx="9144000" cy="15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audience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640294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B2C Main target: </a:t>
            </a:r>
            <a:r>
              <a:rPr b="1" lang="en"/>
              <a:t>Kids 5 - 12 years old</a:t>
            </a:r>
            <a:br>
              <a:rPr b="1" lang="en"/>
            </a:br>
            <a:r>
              <a:rPr lang="en"/>
              <a:t>Adults 25 - 40 </a:t>
            </a:r>
            <a:r>
              <a:rPr lang="en"/>
              <a:t>years old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B2B and B2G</a:t>
            </a:r>
            <a:br>
              <a:rPr b="1" lang="en"/>
            </a:br>
            <a:r>
              <a:rPr lang="en"/>
              <a:t>Schools and public libraries</a:t>
            </a:r>
            <a:br>
              <a:rPr lang="en"/>
            </a:br>
            <a:r>
              <a:rPr lang="en"/>
              <a:t>Kindergartens</a:t>
            </a:r>
            <a:br>
              <a:rPr lang="en"/>
            </a:br>
            <a:r>
              <a:rPr lang="en"/>
              <a:t>Different public </a:t>
            </a:r>
            <a:br>
              <a:rPr lang="en"/>
            </a:br>
            <a:r>
              <a:rPr lang="en"/>
              <a:t>Places and events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0" y="75"/>
            <a:ext cx="9144000" cy="15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3160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B2C -Value proposition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64030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Educating children and adults </a:t>
            </a:r>
            <a:br>
              <a:rPr lang="en"/>
            </a:br>
            <a:r>
              <a:rPr lang="en"/>
              <a:t>On proper recycling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Combining:</a:t>
            </a:r>
            <a:r>
              <a:rPr lang="en"/>
              <a:t> </a:t>
            </a:r>
            <a:br>
              <a:rPr lang="en"/>
            </a:br>
            <a:r>
              <a:rPr b="1" lang="en"/>
              <a:t>Education + Fun + Excitement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Competitiveness</a:t>
            </a:r>
            <a:r>
              <a:rPr lang="en"/>
              <a:t> </a:t>
            </a: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similar games combining </a:t>
            </a:r>
            <a:br>
              <a:rPr lang="en"/>
            </a:br>
            <a:r>
              <a:rPr lang="en"/>
              <a:t>recycling + racing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Singleplayer/Multiplayer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4604" l="9987" r="5802" t="8680"/>
          <a:stretch/>
        </p:blipFill>
        <p:spPr>
          <a:xfrm>
            <a:off x="4912450" y="1010388"/>
            <a:ext cx="4231551" cy="2899363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/>
          <p:nvPr/>
        </p:nvSpPr>
        <p:spPr>
          <a:xfrm>
            <a:off x="0" y="75"/>
            <a:ext cx="9144000" cy="15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B2B / B2G -Value proposition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640308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Attracting Parents with young children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Positive PR (raising awareness)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Corporate Social Responsibility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125" y="3387150"/>
            <a:ext cx="1886325" cy="16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/>
        </p:nvSpPr>
        <p:spPr>
          <a:xfrm>
            <a:off x="0" y="75"/>
            <a:ext cx="9144000" cy="15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Channels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640308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be targeting our audience through: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Sponsors - Companies, public organisations</a:t>
            </a:r>
            <a:r>
              <a:rPr lang="en"/>
              <a:t> </a:t>
            </a:r>
            <a:r>
              <a:rPr b="1" lang="en"/>
              <a:t>webpage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Gaming platform - Steam; Origin </a:t>
            </a:r>
            <a:r>
              <a:rPr b="1" lang="en"/>
              <a:t>(Online gaming </a:t>
            </a:r>
            <a:r>
              <a:rPr b="1" lang="en"/>
              <a:t>libraries</a:t>
            </a:r>
            <a:r>
              <a:rPr b="1" lang="en"/>
              <a:t>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Schools, </a:t>
            </a:r>
            <a:r>
              <a:rPr lang="en"/>
              <a:t>Kindergartens</a:t>
            </a:r>
            <a:r>
              <a:rPr lang="en"/>
              <a:t> (for educational purposes) 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Public locations (interactive stands)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Social networks - youtube, facebook, instagram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Website (later in the year)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Cross sell - with other game (later in the year) - like Minecraft - Talking Tom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/>
          <p:nvPr/>
        </p:nvSpPr>
        <p:spPr>
          <a:xfrm>
            <a:off x="0" y="75"/>
            <a:ext cx="9144000" cy="15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802150"/>
            <a:ext cx="8520600" cy="31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time non-profit project </a:t>
            </a:r>
            <a:r>
              <a:rPr lang="en" sz="1200"/>
              <a:t>(long term profit project)</a:t>
            </a: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Costs to be covered by sponsors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0" y="2984198"/>
            <a:ext cx="9144000" cy="4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>
            <p:ph type="title"/>
          </p:nvPr>
        </p:nvSpPr>
        <p:spPr>
          <a:xfrm>
            <a:off x="359025" y="2944942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Potential sponsors</a:t>
            </a:r>
            <a:endParaRPr sz="3000"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3267450"/>
            <a:ext cx="8520600" cy="1930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Companies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Government funding</a:t>
            </a:r>
            <a:endParaRPr sz="20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Schools - educational purposes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EU Funding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/>
        </p:nvSpPr>
        <p:spPr>
          <a:xfrm>
            <a:off x="0" y="75"/>
            <a:ext cx="9144000" cy="15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</a:t>
            </a:r>
            <a:r>
              <a:rPr lang="en"/>
              <a:t> sponsors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640300"/>
            <a:ext cx="58218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Waste management 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Environmentally</a:t>
            </a:r>
            <a:r>
              <a:rPr lang="en"/>
              <a:t> friendly companies: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 </a:t>
            </a:r>
            <a:r>
              <a:rPr lang="en"/>
              <a:t>''Getlini EKO'' ltd in Latvia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getliņi eko" id="123" name="Google Shape;123;p21"/>
          <p:cNvPicPr preferRelativeResize="0"/>
          <p:nvPr/>
        </p:nvPicPr>
        <p:blipFill rotWithShape="1">
          <a:blip r:embed="rId3">
            <a:alphaModFix/>
          </a:blip>
          <a:srcRect b="5882" l="0" r="0" t="0"/>
          <a:stretch/>
        </p:blipFill>
        <p:spPr>
          <a:xfrm>
            <a:off x="1153375" y="3124749"/>
            <a:ext cx="1978050" cy="201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atvenergo logo"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2613" y="2197050"/>
            <a:ext cx="1989100" cy="198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attelecom un sadales tīkla spēle par elektrību" id="125" name="Google Shape;12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1725" y="3387750"/>
            <a:ext cx="2602276" cy="175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homo ecos" id="126" name="Google Shape;12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8475" y="2980050"/>
            <a:ext cx="2163450" cy="21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